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407" r:id="rId3"/>
    <p:sldId id="408" r:id="rId4"/>
    <p:sldId id="430" r:id="rId5"/>
    <p:sldId id="428" r:id="rId6"/>
    <p:sldId id="429" r:id="rId7"/>
    <p:sldId id="410" r:id="rId8"/>
    <p:sldId id="409" r:id="rId9"/>
    <p:sldId id="411" r:id="rId10"/>
    <p:sldId id="412" r:id="rId11"/>
    <p:sldId id="413" r:id="rId12"/>
    <p:sldId id="414" r:id="rId13"/>
    <p:sldId id="415" r:id="rId14"/>
    <p:sldId id="416" r:id="rId15"/>
    <p:sldId id="417" r:id="rId16"/>
    <p:sldId id="418" r:id="rId17"/>
    <p:sldId id="420" r:id="rId18"/>
    <p:sldId id="419" r:id="rId19"/>
    <p:sldId id="421" r:id="rId20"/>
    <p:sldId id="422" r:id="rId21"/>
    <p:sldId id="423" r:id="rId22"/>
    <p:sldId id="424" r:id="rId23"/>
    <p:sldId id="425" r:id="rId24"/>
    <p:sldId id="426" r:id="rId25"/>
    <p:sldId id="42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6654"/>
  </p:normalViewPr>
  <p:slideViewPr>
    <p:cSldViewPr snapToGrid="0" snapToObjects="1">
      <p:cViewPr>
        <p:scale>
          <a:sx n="110" d="100"/>
          <a:sy n="110" d="100"/>
        </p:scale>
        <p:origin x="680"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8/3/21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15038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8/3/21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7262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8/3/21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276573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280746"/>
            <a:ext cx="10972800" cy="3845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8/3/21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41025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80751"/>
            <a:ext cx="10363200" cy="1362075"/>
          </a:xfrm>
        </p:spPr>
        <p:txBody>
          <a:bodyPr anchor="t"/>
          <a:lstStyle>
            <a:lvl1pPr algn="l">
              <a:defRPr sz="5333"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8/3/21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7579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3"/>
            <a:ext cx="5384800" cy="41576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8/3/21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3069975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4" y="867339"/>
            <a:ext cx="10972800" cy="1068387"/>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2"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8/3/21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88723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8/3/21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90500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8/3/21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342720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8/3/21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2026468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8/3/21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4933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3"/>
            <a:ext cx="10972800" cy="1068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0"/>
            <a:ext cx="10972800" cy="310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fontAlgn="auto">
              <a:spcBef>
                <a:spcPts val="0"/>
              </a:spcBef>
              <a:spcAft>
                <a:spcPts val="0"/>
              </a:spcAft>
              <a:defRPr sz="16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8/3/21</a:t>
            </a:fld>
            <a:endParaRPr 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fontAlgn="auto">
              <a:spcBef>
                <a:spcPts val="0"/>
              </a:spcBef>
              <a:spcAft>
                <a:spcPts val="0"/>
              </a:spcAft>
              <a:defRPr sz="16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fontAlgn="auto">
              <a:spcBef>
                <a:spcPts val="0"/>
              </a:spcBef>
              <a:spcAft>
                <a:spcPts val="0"/>
              </a:spcAft>
              <a:defRPr sz="16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2202925" cy="609600"/>
          </a:xfrm>
          <a:prstGeom prst="rect">
            <a:avLst/>
          </a:prstGeom>
        </p:spPr>
      </p:pic>
    </p:spTree>
    <p:extLst>
      <p:ext uri="{BB962C8B-B14F-4D97-AF65-F5344CB8AC3E}">
        <p14:creationId xmlns:p14="http://schemas.microsoft.com/office/powerpoint/2010/main" val="2390374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585" rtl="0" eaLnBrk="1" fontAlgn="base" hangingPunct="1">
        <a:spcBef>
          <a:spcPct val="0"/>
        </a:spcBef>
        <a:spcAft>
          <a:spcPct val="0"/>
        </a:spcAft>
        <a:defRPr sz="4267" b="1" kern="1200">
          <a:solidFill>
            <a:schemeClr val="tx1"/>
          </a:solidFill>
          <a:latin typeface="Arial"/>
          <a:ea typeface="ＭＳ Ｐゴシック" charset="0"/>
          <a:cs typeface="Arial"/>
        </a:defRPr>
      </a:lvl1pPr>
      <a:lvl2pPr algn="ctr" defTabSz="609585" rtl="0" eaLnBrk="1" fontAlgn="base" hangingPunct="1">
        <a:spcBef>
          <a:spcPct val="0"/>
        </a:spcBef>
        <a:spcAft>
          <a:spcPct val="0"/>
        </a:spcAft>
        <a:defRPr sz="4267" b="1">
          <a:solidFill>
            <a:schemeClr val="tx1"/>
          </a:solidFill>
          <a:latin typeface="Arial" charset="0"/>
          <a:ea typeface="ＭＳ Ｐゴシック" charset="0"/>
        </a:defRPr>
      </a:lvl2pPr>
      <a:lvl3pPr algn="ctr" defTabSz="609585" rtl="0" eaLnBrk="1" fontAlgn="base" hangingPunct="1">
        <a:spcBef>
          <a:spcPct val="0"/>
        </a:spcBef>
        <a:spcAft>
          <a:spcPct val="0"/>
        </a:spcAft>
        <a:defRPr sz="4267" b="1">
          <a:solidFill>
            <a:schemeClr val="tx1"/>
          </a:solidFill>
          <a:latin typeface="Arial" charset="0"/>
          <a:ea typeface="ＭＳ Ｐゴシック" charset="0"/>
        </a:defRPr>
      </a:lvl3pPr>
      <a:lvl4pPr algn="ctr" defTabSz="609585" rtl="0" eaLnBrk="1" fontAlgn="base" hangingPunct="1">
        <a:spcBef>
          <a:spcPct val="0"/>
        </a:spcBef>
        <a:spcAft>
          <a:spcPct val="0"/>
        </a:spcAft>
        <a:defRPr sz="4267" b="1">
          <a:solidFill>
            <a:schemeClr val="tx1"/>
          </a:solidFill>
          <a:latin typeface="Arial" charset="0"/>
          <a:ea typeface="ＭＳ Ｐゴシック" charset="0"/>
        </a:defRPr>
      </a:lvl4pPr>
      <a:lvl5pPr algn="ctr" defTabSz="609585" rtl="0" eaLnBrk="1" fontAlgn="base" hangingPunct="1">
        <a:spcBef>
          <a:spcPct val="0"/>
        </a:spcBef>
        <a:spcAft>
          <a:spcPct val="0"/>
        </a:spcAft>
        <a:defRPr sz="4267" b="1">
          <a:solidFill>
            <a:schemeClr val="tx1"/>
          </a:solidFill>
          <a:latin typeface="Arial" charset="0"/>
          <a:ea typeface="ＭＳ Ｐゴシック" charset="0"/>
        </a:defRPr>
      </a:lvl5pPr>
      <a:lvl6pPr marL="609585" algn="ctr" defTabSz="609585" rtl="0" eaLnBrk="1" fontAlgn="base" hangingPunct="1">
        <a:spcBef>
          <a:spcPct val="0"/>
        </a:spcBef>
        <a:spcAft>
          <a:spcPct val="0"/>
        </a:spcAft>
        <a:defRPr sz="4267" b="1">
          <a:solidFill>
            <a:schemeClr val="tx1"/>
          </a:solidFill>
          <a:latin typeface="Arial" charset="0"/>
          <a:ea typeface="ＭＳ Ｐゴシック" charset="0"/>
        </a:defRPr>
      </a:lvl6pPr>
      <a:lvl7pPr marL="1219170" algn="ctr" defTabSz="609585" rtl="0" eaLnBrk="1" fontAlgn="base" hangingPunct="1">
        <a:spcBef>
          <a:spcPct val="0"/>
        </a:spcBef>
        <a:spcAft>
          <a:spcPct val="0"/>
        </a:spcAft>
        <a:defRPr sz="4267" b="1">
          <a:solidFill>
            <a:schemeClr val="tx1"/>
          </a:solidFill>
          <a:latin typeface="Arial" charset="0"/>
          <a:ea typeface="ＭＳ Ｐゴシック" charset="0"/>
        </a:defRPr>
      </a:lvl7pPr>
      <a:lvl8pPr marL="1828754" algn="ctr" defTabSz="609585" rtl="0" eaLnBrk="1" fontAlgn="base" hangingPunct="1">
        <a:spcBef>
          <a:spcPct val="0"/>
        </a:spcBef>
        <a:spcAft>
          <a:spcPct val="0"/>
        </a:spcAft>
        <a:defRPr sz="4267" b="1">
          <a:solidFill>
            <a:schemeClr val="tx1"/>
          </a:solidFill>
          <a:latin typeface="Arial" charset="0"/>
          <a:ea typeface="ＭＳ Ｐゴシック" charset="0"/>
        </a:defRPr>
      </a:lvl8pPr>
      <a:lvl9pPr marL="2438339" algn="ctr" defTabSz="609585" rtl="0" eaLnBrk="1" fontAlgn="base" hangingPunct="1">
        <a:spcBef>
          <a:spcPct val="0"/>
        </a:spcBef>
        <a:spcAft>
          <a:spcPct val="0"/>
        </a:spcAft>
        <a:defRPr sz="4267" b="1">
          <a:solidFill>
            <a:schemeClr val="tx1"/>
          </a:solidFill>
          <a:latin typeface="Arial" charset="0"/>
          <a:ea typeface="ＭＳ Ｐゴシック" charset="0"/>
        </a:defRPr>
      </a:lvl9pPr>
    </p:titleStyle>
    <p:bodyStyle>
      <a:lvl1pPr marL="457189" indent="-457189"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1867"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1333"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8C24-8575-8644-833E-593D27AC502F}"/>
              </a:ext>
            </a:extLst>
          </p:cNvPr>
          <p:cNvSpPr>
            <a:spLocks noGrp="1"/>
          </p:cNvSpPr>
          <p:nvPr>
            <p:ph type="ctrTitle"/>
          </p:nvPr>
        </p:nvSpPr>
        <p:spPr/>
        <p:txBody>
          <a:bodyPr/>
          <a:lstStyle/>
          <a:p>
            <a:r>
              <a:rPr lang="en-US" sz="4000" dirty="0"/>
              <a:t>NE 591: Advanced Reactor Materials</a:t>
            </a:r>
          </a:p>
        </p:txBody>
      </p:sp>
      <p:sp>
        <p:nvSpPr>
          <p:cNvPr id="3" name="Subtitle 2">
            <a:extLst>
              <a:ext uri="{FF2B5EF4-FFF2-40B4-BE49-F238E27FC236}">
                <a16:creationId xmlns:a16="http://schemas.microsoft.com/office/drawing/2014/main" id="{62187F49-5DA5-4E46-B793-DAB018625C3A}"/>
              </a:ext>
            </a:extLst>
          </p:cNvPr>
          <p:cNvSpPr>
            <a:spLocks noGrp="1"/>
          </p:cNvSpPr>
          <p:nvPr>
            <p:ph type="subTitle" idx="1"/>
          </p:nvPr>
        </p:nvSpPr>
        <p:spPr/>
        <p:txBody>
          <a:bodyPr/>
          <a:lstStyle/>
          <a:p>
            <a:r>
              <a:rPr lang="en-US" dirty="0"/>
              <a:t>Fall 2021</a:t>
            </a:r>
          </a:p>
          <a:p>
            <a:r>
              <a:rPr lang="en-US" dirty="0"/>
              <a:t>Dr. Benjamin Beeler</a:t>
            </a:r>
          </a:p>
        </p:txBody>
      </p:sp>
    </p:spTree>
    <p:extLst>
      <p:ext uri="{BB962C8B-B14F-4D97-AF65-F5344CB8AC3E}">
        <p14:creationId xmlns:p14="http://schemas.microsoft.com/office/powerpoint/2010/main" val="3340782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Neutron Economy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583383" cy="4157663"/>
          </a:xfrm>
        </p:spPr>
        <p:txBody>
          <a:bodyPr/>
          <a:lstStyle/>
          <a:p>
            <a:r>
              <a:rPr lang="en-US" sz="2600" dirty="0"/>
              <a:t>Thermal spectrum molten salt fuels were identified as candidates for breeding (converting fertile into fissile), specifically in the thorium fuel cycle</a:t>
            </a:r>
          </a:p>
          <a:p>
            <a:r>
              <a:rPr lang="en-US" sz="2600" dirty="0"/>
              <a:t>Li-Be-F salts were selected because of the low thermal neutron cross sections of </a:t>
            </a:r>
            <a:r>
              <a:rPr lang="en-US" sz="2600" baseline="30000" dirty="0"/>
              <a:t>7</a:t>
            </a:r>
            <a:r>
              <a:rPr lang="en-US" sz="2600" dirty="0"/>
              <a:t>Li (</a:t>
            </a:r>
            <a:r>
              <a:rPr lang="en-US" sz="2600" dirty="0" err="1">
                <a:latin typeface="Symbol" pitchFamily="2" charset="2"/>
              </a:rPr>
              <a:t>s</a:t>
            </a:r>
            <a:r>
              <a:rPr lang="en-US" sz="2600" baseline="-25000" dirty="0" err="1"/>
              <a:t>th</a:t>
            </a:r>
            <a:r>
              <a:rPr lang="en-US" sz="2600" dirty="0"/>
              <a:t> = 0.045 b) and Be (</a:t>
            </a:r>
            <a:r>
              <a:rPr lang="en-US" sz="2600" dirty="0" err="1">
                <a:latin typeface="Symbol" pitchFamily="2" charset="2"/>
              </a:rPr>
              <a:t>s</a:t>
            </a:r>
            <a:r>
              <a:rPr lang="en-US" sz="2600" baseline="-25000" dirty="0" err="1"/>
              <a:t>th</a:t>
            </a:r>
            <a:r>
              <a:rPr lang="en-US" sz="2600" dirty="0"/>
              <a:t> =0.0088 b) </a:t>
            </a:r>
          </a:p>
          <a:p>
            <a:endParaRPr lang="en-US" sz="26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197599" y="1968503"/>
            <a:ext cx="5486915" cy="4157663"/>
          </a:xfrm>
        </p:spPr>
        <p:txBody>
          <a:bodyPr/>
          <a:lstStyle/>
          <a:p>
            <a:r>
              <a:rPr lang="en-US" sz="2600" dirty="0"/>
              <a:t>Natural lithium cannot be used as part of the nuclear fuel as it contains about 7.6% of </a:t>
            </a:r>
            <a:r>
              <a:rPr lang="en-US" sz="2600" baseline="30000" dirty="0"/>
              <a:t>6</a:t>
            </a:r>
            <a:r>
              <a:rPr lang="en-US" sz="2600" dirty="0"/>
              <a:t>Li (the remaining 92.4% is </a:t>
            </a:r>
            <a:r>
              <a:rPr lang="en-US" sz="2600" baseline="30000" dirty="0"/>
              <a:t>7</a:t>
            </a:r>
            <a:r>
              <a:rPr lang="en-US" sz="2600" dirty="0"/>
              <a:t>Li), which has a very high parasitic neutron capture cross-section (</a:t>
            </a:r>
            <a:r>
              <a:rPr lang="en-US" sz="2600" dirty="0" err="1">
                <a:latin typeface="Symbol" pitchFamily="2" charset="2"/>
              </a:rPr>
              <a:t>s</a:t>
            </a:r>
            <a:r>
              <a:rPr lang="en-US" sz="2600" baseline="-25000" dirty="0" err="1"/>
              <a:t>th</a:t>
            </a:r>
            <a:r>
              <a:rPr lang="en-US" sz="2600" baseline="-25000" dirty="0"/>
              <a:t> </a:t>
            </a:r>
            <a:r>
              <a:rPr lang="en-US" sz="2600" dirty="0"/>
              <a:t>= 940 b)</a:t>
            </a:r>
          </a:p>
          <a:p>
            <a:r>
              <a:rPr lang="en-US" sz="2600" dirty="0"/>
              <a:t>Therefore, enrichment of </a:t>
            </a:r>
            <a:r>
              <a:rPr lang="en-US" sz="2600" baseline="30000" dirty="0"/>
              <a:t>7</a:t>
            </a:r>
            <a:r>
              <a:rPr lang="en-US" sz="2600" dirty="0"/>
              <a:t>Li is required before it can be used in the core</a:t>
            </a:r>
          </a:p>
        </p:txBody>
      </p:sp>
    </p:spTree>
    <p:extLst>
      <p:ext uri="{BB962C8B-B14F-4D97-AF65-F5344CB8AC3E}">
        <p14:creationId xmlns:p14="http://schemas.microsoft.com/office/powerpoint/2010/main" val="283224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Fast Spectrum MSRs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600" dirty="0"/>
              <a:t>Current MSR designs move away from thermal graphite-moderated concepts, and favor non-moderated concepts that have a fast(</a:t>
            </a:r>
            <a:r>
              <a:rPr lang="en-US" sz="2600" dirty="0" err="1"/>
              <a:t>er</a:t>
            </a:r>
            <a:r>
              <a:rPr lang="en-US" sz="2600" dirty="0"/>
              <a:t>) neutron spectrum and can function to burn radioactive waste</a:t>
            </a:r>
          </a:p>
          <a:p>
            <a:r>
              <a:rPr lang="en-US" sz="2600" dirty="0"/>
              <a:t>Fuel selection for the non-moderated reactor concepts is more flexible, and elements other than </a:t>
            </a:r>
            <a:r>
              <a:rPr lang="en-US" sz="2600" baseline="30000" dirty="0"/>
              <a:t>7</a:t>
            </a:r>
            <a:r>
              <a:rPr lang="en-US" sz="2600" dirty="0"/>
              <a:t>Li can be considered</a:t>
            </a:r>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600" dirty="0"/>
              <a:t>The neutron capture cross-section of the alkali halides and alkali-earth halides is generally lower in the ‘fast’ spectrum than in the thermal spectrum </a:t>
            </a:r>
          </a:p>
          <a:p>
            <a:r>
              <a:rPr lang="en-US" sz="2600" dirty="0"/>
              <a:t>Compounds like </a:t>
            </a:r>
            <a:r>
              <a:rPr lang="en-US" sz="2600" dirty="0" err="1"/>
              <a:t>NaF</a:t>
            </a:r>
            <a:r>
              <a:rPr lang="en-US" sz="2600" dirty="0"/>
              <a:t>, KF, </a:t>
            </a:r>
            <a:r>
              <a:rPr lang="en-US" sz="2600" dirty="0" err="1"/>
              <a:t>RbF</a:t>
            </a:r>
            <a:r>
              <a:rPr lang="en-US" sz="2600" dirty="0"/>
              <a:t>, or CaF2 can be considered as part of the fuel matrix</a:t>
            </a:r>
          </a:p>
          <a:p>
            <a:r>
              <a:rPr lang="en-US" sz="2600" dirty="0"/>
              <a:t>There are also some ‘fast’ MSR concepts which are based on chloride salts</a:t>
            </a:r>
          </a:p>
          <a:p>
            <a:endParaRPr lang="en-US" sz="2600" dirty="0"/>
          </a:p>
        </p:txBody>
      </p:sp>
    </p:spTree>
    <p:extLst>
      <p:ext uri="{BB962C8B-B14F-4D97-AF65-F5344CB8AC3E}">
        <p14:creationId xmlns:p14="http://schemas.microsoft.com/office/powerpoint/2010/main" val="124520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 Fuels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800" dirty="0"/>
              <a:t>The fuel in the MSR must fulfill several requirements with respect to its physicochemical properties</a:t>
            </a:r>
          </a:p>
          <a:p>
            <a:r>
              <a:rPr lang="en-US" sz="2800" dirty="0"/>
              <a:t>These include low melting point, high solubility of relevant species, low viscosity, high heat capacity, high thermal conductivity, low volatility/vapor pressure</a:t>
            </a:r>
          </a:p>
          <a:p>
            <a:endParaRPr lang="en-US" sz="2800" dirty="0"/>
          </a:p>
        </p:txBody>
      </p:sp>
      <p:pic>
        <p:nvPicPr>
          <p:cNvPr id="8" name="Content Placeholder 7">
            <a:extLst>
              <a:ext uri="{FF2B5EF4-FFF2-40B4-BE49-F238E27FC236}">
                <a16:creationId xmlns:a16="http://schemas.microsoft.com/office/drawing/2014/main" id="{B29C923F-5A9D-8E4E-8D6F-5D55CEEDE9AF}"/>
              </a:ext>
            </a:extLst>
          </p:cNvPr>
          <p:cNvPicPr>
            <a:picLocks noGrp="1" noChangeAspect="1"/>
          </p:cNvPicPr>
          <p:nvPr>
            <p:ph sz="half" idx="2"/>
          </p:nvPr>
        </p:nvPicPr>
        <p:blipFill>
          <a:blip r:embed="rId2"/>
          <a:stretch>
            <a:fillRect/>
          </a:stretch>
        </p:blipFill>
        <p:spPr>
          <a:xfrm>
            <a:off x="6457372" y="2535216"/>
            <a:ext cx="5384800" cy="3024236"/>
          </a:xfrm>
          <a:prstGeom prst="rect">
            <a:avLst/>
          </a:prstGeom>
        </p:spPr>
      </p:pic>
    </p:spTree>
    <p:extLst>
      <p:ext uri="{BB962C8B-B14F-4D97-AF65-F5344CB8AC3E}">
        <p14:creationId xmlns:p14="http://schemas.microsoft.com/office/powerpoint/2010/main" val="3889716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Solubility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875438" cy="4157663"/>
          </a:xfrm>
        </p:spPr>
        <p:txBody>
          <a:bodyPr/>
          <a:lstStyle/>
          <a:p>
            <a:r>
              <a:rPr lang="en-US" sz="2800" dirty="0"/>
              <a:t>The solubility of ThF4 in a matrix of </a:t>
            </a:r>
            <a:r>
              <a:rPr lang="en-US" sz="2800" dirty="0" err="1"/>
              <a:t>LiF</a:t>
            </a:r>
            <a:r>
              <a:rPr lang="en-US" sz="2800" dirty="0"/>
              <a:t> can be deduced from the binary phase diagram</a:t>
            </a:r>
          </a:p>
          <a:p>
            <a:r>
              <a:rPr lang="en-US" sz="2800" dirty="0"/>
              <a:t>For example, the solubility of ThF4 in a melt of </a:t>
            </a:r>
            <a:r>
              <a:rPr lang="en-US" sz="2800" dirty="0" err="1"/>
              <a:t>LiF</a:t>
            </a:r>
            <a:r>
              <a:rPr lang="en-US" sz="2800" dirty="0"/>
              <a:t> for T 903K (inlet temperature of the MSFR) is between 20.0 and 32.3 </a:t>
            </a:r>
            <a:r>
              <a:rPr lang="en-US" sz="2800" dirty="0" err="1"/>
              <a:t>mol</a:t>
            </a:r>
            <a:r>
              <a:rPr lang="en-US" sz="2800" dirty="0"/>
              <a:t>%</a:t>
            </a:r>
          </a:p>
          <a:p>
            <a:r>
              <a:rPr lang="en-US" sz="2800" dirty="0"/>
              <a:t>Compositions in this range are, thus, of interest as fuel for MSRs</a:t>
            </a:r>
          </a:p>
          <a:p>
            <a:endParaRPr lang="en-US" sz="2800" dirty="0"/>
          </a:p>
        </p:txBody>
      </p:sp>
      <p:pic>
        <p:nvPicPr>
          <p:cNvPr id="5" name="Content Placeholder 4">
            <a:extLst>
              <a:ext uri="{FF2B5EF4-FFF2-40B4-BE49-F238E27FC236}">
                <a16:creationId xmlns:a16="http://schemas.microsoft.com/office/drawing/2014/main" id="{796F2921-BDE8-194D-877E-83633E04DF12}"/>
              </a:ext>
            </a:extLst>
          </p:cNvPr>
          <p:cNvPicPr>
            <a:picLocks noGrp="1" noChangeAspect="1"/>
          </p:cNvPicPr>
          <p:nvPr>
            <p:ph sz="half" idx="2"/>
          </p:nvPr>
        </p:nvPicPr>
        <p:blipFill>
          <a:blip r:embed="rId2"/>
          <a:stretch>
            <a:fillRect/>
          </a:stretch>
        </p:blipFill>
        <p:spPr>
          <a:xfrm>
            <a:off x="6485038" y="2168712"/>
            <a:ext cx="5097361" cy="3556679"/>
          </a:xfrm>
          <a:prstGeom prst="rect">
            <a:avLst/>
          </a:prstGeom>
        </p:spPr>
      </p:pic>
    </p:spTree>
    <p:extLst>
      <p:ext uri="{BB962C8B-B14F-4D97-AF65-F5344CB8AC3E}">
        <p14:creationId xmlns:p14="http://schemas.microsoft.com/office/powerpoint/2010/main" val="2245279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Low Viscosity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7297883" cy="4157663"/>
          </a:xfrm>
        </p:spPr>
        <p:txBody>
          <a:bodyPr/>
          <a:lstStyle/>
          <a:p>
            <a:r>
              <a:rPr lang="en-US" sz="2600" dirty="0"/>
              <a:t>The viscosity of a fluid is a measure of its resistance to deformation at a given rate; conceptualized as the internal frictional force that arises between adjacent layers of fluid that are in relative motion</a:t>
            </a:r>
          </a:p>
          <a:p>
            <a:r>
              <a:rPr lang="en-US" sz="2600" dirty="0"/>
              <a:t>Lower viscosity results in less force to move the fluid at a given velocity</a:t>
            </a:r>
          </a:p>
          <a:p>
            <a:r>
              <a:rPr lang="en-US" sz="2600" dirty="0"/>
              <a:t>It is sometimes more convenient to utilize the kinematic viscosity, defined as the ratio of the viscosity </a:t>
            </a:r>
            <a:r>
              <a:rPr lang="el-GR" sz="2600" dirty="0"/>
              <a:t>μ </a:t>
            </a:r>
            <a:r>
              <a:rPr lang="en-US" sz="2600" dirty="0"/>
              <a:t>to the density of the fluid </a:t>
            </a:r>
            <a:r>
              <a:rPr lang="el-GR" sz="2600" dirty="0"/>
              <a:t>ρ</a:t>
            </a:r>
            <a:endParaRPr lang="en-US" sz="2600" dirty="0"/>
          </a:p>
        </p:txBody>
      </p:sp>
      <p:pic>
        <p:nvPicPr>
          <p:cNvPr id="5" name="Content Placeholder 4">
            <a:extLst>
              <a:ext uri="{FF2B5EF4-FFF2-40B4-BE49-F238E27FC236}">
                <a16:creationId xmlns:a16="http://schemas.microsoft.com/office/drawing/2014/main" id="{F4D953CA-251F-8E4B-B2A2-F7D4A260A3E1}"/>
              </a:ext>
            </a:extLst>
          </p:cNvPr>
          <p:cNvPicPr>
            <a:picLocks noGrp="1" noChangeAspect="1"/>
          </p:cNvPicPr>
          <p:nvPr>
            <p:ph sz="half" idx="2"/>
          </p:nvPr>
        </p:nvPicPr>
        <p:blipFill>
          <a:blip r:embed="rId2"/>
          <a:stretch>
            <a:fillRect/>
          </a:stretch>
        </p:blipFill>
        <p:spPr>
          <a:xfrm>
            <a:off x="8324821" y="825500"/>
            <a:ext cx="3340706" cy="3428363"/>
          </a:xfrm>
          <a:prstGeom prst="rect">
            <a:avLst/>
          </a:prstGeom>
        </p:spPr>
      </p:pic>
      <p:pic>
        <p:nvPicPr>
          <p:cNvPr id="6" name="Picture 5">
            <a:extLst>
              <a:ext uri="{FF2B5EF4-FFF2-40B4-BE49-F238E27FC236}">
                <a16:creationId xmlns:a16="http://schemas.microsoft.com/office/drawing/2014/main" id="{D4AD65D3-2B3C-4143-B8AD-9D671B6F13D7}"/>
              </a:ext>
            </a:extLst>
          </p:cNvPr>
          <p:cNvPicPr>
            <a:picLocks noChangeAspect="1"/>
          </p:cNvPicPr>
          <p:nvPr/>
        </p:nvPicPr>
        <p:blipFill>
          <a:blip r:embed="rId3"/>
          <a:stretch>
            <a:fillRect/>
          </a:stretch>
        </p:blipFill>
        <p:spPr>
          <a:xfrm>
            <a:off x="8324821" y="4205432"/>
            <a:ext cx="3342044" cy="2652568"/>
          </a:xfrm>
          <a:prstGeom prst="rect">
            <a:avLst/>
          </a:prstGeom>
        </p:spPr>
      </p:pic>
      <p:pic>
        <p:nvPicPr>
          <p:cNvPr id="7" name="Picture 6">
            <a:extLst>
              <a:ext uri="{FF2B5EF4-FFF2-40B4-BE49-F238E27FC236}">
                <a16:creationId xmlns:a16="http://schemas.microsoft.com/office/drawing/2014/main" id="{F8B786C0-6D8B-2D4E-A39D-1345F058EC94}"/>
              </a:ext>
            </a:extLst>
          </p:cNvPr>
          <p:cNvPicPr>
            <a:picLocks noChangeAspect="1"/>
          </p:cNvPicPr>
          <p:nvPr/>
        </p:nvPicPr>
        <p:blipFill rotWithShape="1">
          <a:blip r:embed="rId4"/>
          <a:srcRect r="3666" b="6997"/>
          <a:stretch/>
        </p:blipFill>
        <p:spPr>
          <a:xfrm>
            <a:off x="9470159" y="4570268"/>
            <a:ext cx="1406948" cy="177169"/>
          </a:xfrm>
          <a:prstGeom prst="rect">
            <a:avLst/>
          </a:prstGeom>
        </p:spPr>
      </p:pic>
      <p:pic>
        <p:nvPicPr>
          <p:cNvPr id="8" name="Picture 7">
            <a:extLst>
              <a:ext uri="{FF2B5EF4-FFF2-40B4-BE49-F238E27FC236}">
                <a16:creationId xmlns:a16="http://schemas.microsoft.com/office/drawing/2014/main" id="{3556AD50-0F32-474C-A791-5C5BF9D9AB13}"/>
              </a:ext>
            </a:extLst>
          </p:cNvPr>
          <p:cNvPicPr>
            <a:picLocks noChangeAspect="1"/>
          </p:cNvPicPr>
          <p:nvPr/>
        </p:nvPicPr>
        <p:blipFill>
          <a:blip r:embed="rId5"/>
          <a:stretch>
            <a:fillRect/>
          </a:stretch>
        </p:blipFill>
        <p:spPr>
          <a:xfrm>
            <a:off x="8949459" y="1434306"/>
            <a:ext cx="2273300" cy="228600"/>
          </a:xfrm>
          <a:prstGeom prst="rect">
            <a:avLst/>
          </a:prstGeom>
        </p:spPr>
      </p:pic>
    </p:spTree>
    <p:extLst>
      <p:ext uri="{BB962C8B-B14F-4D97-AF65-F5344CB8AC3E}">
        <p14:creationId xmlns:p14="http://schemas.microsoft.com/office/powerpoint/2010/main" val="4001726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Heat Capacity and Thermal Conductivity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4911524" cy="4157663"/>
          </a:xfrm>
        </p:spPr>
        <p:txBody>
          <a:bodyPr/>
          <a:lstStyle/>
          <a:p>
            <a:r>
              <a:rPr lang="en-US" sz="2400" dirty="0"/>
              <a:t>Heat Capacity is defined as the amount of heat to be supplied to an object to produce a unit change in its temperature</a:t>
            </a:r>
          </a:p>
          <a:p>
            <a:r>
              <a:rPr lang="en-US" sz="2400" dirty="0"/>
              <a:t>High heat capacity enables a small amount of the refrigerant to transfer a large amount of heat very efficiently</a:t>
            </a:r>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5521124" y="1968503"/>
            <a:ext cx="6061276" cy="4157663"/>
          </a:xfrm>
        </p:spPr>
        <p:txBody>
          <a:bodyPr/>
          <a:lstStyle/>
          <a:p>
            <a:r>
              <a:rPr lang="en-US" sz="2400" dirty="0"/>
              <a:t>The thermal conductivity of a material is a measure of its ability to conduct heat</a:t>
            </a:r>
          </a:p>
          <a:p>
            <a:r>
              <a:rPr lang="en-US" sz="2400" dirty="0"/>
              <a:t>High thermal conductivity and thermal diffusivity will increase the rate of heat transfer through the fluid</a:t>
            </a:r>
          </a:p>
        </p:txBody>
      </p:sp>
      <p:pic>
        <p:nvPicPr>
          <p:cNvPr id="5" name="Picture 4">
            <a:extLst>
              <a:ext uri="{FF2B5EF4-FFF2-40B4-BE49-F238E27FC236}">
                <a16:creationId xmlns:a16="http://schemas.microsoft.com/office/drawing/2014/main" id="{CD4B2C85-2BBB-644E-8D15-7356106BD689}"/>
              </a:ext>
            </a:extLst>
          </p:cNvPr>
          <p:cNvPicPr>
            <a:picLocks noChangeAspect="1"/>
          </p:cNvPicPr>
          <p:nvPr/>
        </p:nvPicPr>
        <p:blipFill>
          <a:blip r:embed="rId2"/>
          <a:stretch>
            <a:fillRect/>
          </a:stretch>
        </p:blipFill>
        <p:spPr>
          <a:xfrm>
            <a:off x="6650298" y="3948277"/>
            <a:ext cx="3802927" cy="2912881"/>
          </a:xfrm>
          <a:prstGeom prst="rect">
            <a:avLst/>
          </a:prstGeom>
        </p:spPr>
      </p:pic>
      <p:pic>
        <p:nvPicPr>
          <p:cNvPr id="6" name="Picture 5">
            <a:extLst>
              <a:ext uri="{FF2B5EF4-FFF2-40B4-BE49-F238E27FC236}">
                <a16:creationId xmlns:a16="http://schemas.microsoft.com/office/drawing/2014/main" id="{7E79E0D1-1799-ED46-895B-1FDB765D0984}"/>
              </a:ext>
            </a:extLst>
          </p:cNvPr>
          <p:cNvPicPr>
            <a:picLocks noChangeAspect="1"/>
          </p:cNvPicPr>
          <p:nvPr/>
        </p:nvPicPr>
        <p:blipFill>
          <a:blip r:embed="rId3"/>
          <a:stretch>
            <a:fillRect/>
          </a:stretch>
        </p:blipFill>
        <p:spPr>
          <a:xfrm>
            <a:off x="7346708" y="4195004"/>
            <a:ext cx="2734841" cy="178697"/>
          </a:xfrm>
          <a:prstGeom prst="rect">
            <a:avLst/>
          </a:prstGeom>
        </p:spPr>
      </p:pic>
    </p:spTree>
    <p:extLst>
      <p:ext uri="{BB962C8B-B14F-4D97-AF65-F5344CB8AC3E}">
        <p14:creationId xmlns:p14="http://schemas.microsoft.com/office/powerpoint/2010/main" val="439909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Vapor Pressure (Volatility)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Volatility is a material quality which describes how readily a substance vaporizes</a:t>
            </a:r>
          </a:p>
          <a:p>
            <a:r>
              <a:rPr lang="en-US" sz="2400" dirty="0"/>
              <a:t>a substance with high volatility is more likely to exist as a vapor, while a substance with low volatility is more likely to be a liquid or solid</a:t>
            </a:r>
          </a:p>
          <a:p>
            <a:r>
              <a:rPr lang="en-US" sz="2400" dirty="0"/>
              <a:t>Vapor pressure is a measurement of how readily a condensed phase forms a vapor at a given temperature</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088284" y="1968503"/>
            <a:ext cx="5833640" cy="4157663"/>
          </a:xfrm>
        </p:spPr>
        <p:txBody>
          <a:bodyPr/>
          <a:lstStyle/>
          <a:p>
            <a:r>
              <a:rPr lang="en-US" sz="2400" dirty="0"/>
              <a:t>High vapor pressures indicate a high volatility, while high boiling points indicate low volatility</a:t>
            </a:r>
          </a:p>
          <a:p>
            <a:r>
              <a:rPr lang="en-US" sz="2400" dirty="0"/>
              <a:t>Salts should have high boiling and low freezing points, in addition to a low vapor pressure (low volatility)</a:t>
            </a:r>
          </a:p>
          <a:p>
            <a:endParaRPr lang="en-US" sz="2400" dirty="0"/>
          </a:p>
        </p:txBody>
      </p:sp>
      <p:pic>
        <p:nvPicPr>
          <p:cNvPr id="5" name="Picture 4">
            <a:extLst>
              <a:ext uri="{FF2B5EF4-FFF2-40B4-BE49-F238E27FC236}">
                <a16:creationId xmlns:a16="http://schemas.microsoft.com/office/drawing/2014/main" id="{BD92925E-D547-3943-B745-838B3E0CD33F}"/>
              </a:ext>
            </a:extLst>
          </p:cNvPr>
          <p:cNvPicPr>
            <a:picLocks noChangeAspect="1"/>
          </p:cNvPicPr>
          <p:nvPr/>
        </p:nvPicPr>
        <p:blipFill>
          <a:blip r:embed="rId2"/>
          <a:stretch>
            <a:fillRect/>
          </a:stretch>
        </p:blipFill>
        <p:spPr>
          <a:xfrm>
            <a:off x="7123414" y="4329849"/>
            <a:ext cx="3490572" cy="2528151"/>
          </a:xfrm>
          <a:prstGeom prst="rect">
            <a:avLst/>
          </a:prstGeom>
        </p:spPr>
      </p:pic>
    </p:spTree>
    <p:extLst>
      <p:ext uri="{BB962C8B-B14F-4D97-AF65-F5344CB8AC3E}">
        <p14:creationId xmlns:p14="http://schemas.microsoft.com/office/powerpoint/2010/main" val="63022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Chemical Compatibility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588000" cy="4157663"/>
          </a:xfrm>
        </p:spPr>
        <p:txBody>
          <a:bodyPr/>
          <a:lstStyle/>
          <a:p>
            <a:r>
              <a:rPr lang="en-US" sz="2400" dirty="0"/>
              <a:t>For any high-temperature application, corrosion of the metallic container alloy is a primary concern</a:t>
            </a:r>
          </a:p>
          <a:p>
            <a:r>
              <a:rPr lang="en-US" sz="2400" dirty="0"/>
              <a:t>The products of oxidation of metals by molten salts tend to be completely soluble in the corroding media</a:t>
            </a:r>
          </a:p>
          <a:p>
            <a:r>
              <a:rPr lang="en-US" sz="2400" dirty="0"/>
              <a:t>Due to this solubility, passivation is precluded and the corrosion rate depends on other factors, including oxidants, thermal gradients, salt flow rate, and galvanic coupling</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197600" y="1968503"/>
            <a:ext cx="5620152" cy="4157663"/>
          </a:xfrm>
        </p:spPr>
        <p:txBody>
          <a:bodyPr/>
          <a:lstStyle/>
          <a:p>
            <a:r>
              <a:rPr lang="en-US" sz="2400" dirty="0"/>
              <a:t>Examination of the free energies of formation for typical alloy components shows that chromium is the most active metal component</a:t>
            </a:r>
          </a:p>
          <a:p>
            <a:r>
              <a:rPr lang="en-US" sz="2400" dirty="0"/>
              <a:t>Thus, any oxidative attachment to these alloys should be expected to show selective attack on the chromium</a:t>
            </a:r>
          </a:p>
          <a:p>
            <a:r>
              <a:rPr lang="en-US" sz="2400" dirty="0"/>
              <a:t>Stainless steels, having more chromium than Ni-based alloys, are more susceptible to corrosion by fluoride melts</a:t>
            </a:r>
          </a:p>
          <a:p>
            <a:endParaRPr lang="en-US" sz="2400" dirty="0"/>
          </a:p>
          <a:p>
            <a:endParaRPr lang="en-US" sz="2400" dirty="0"/>
          </a:p>
          <a:p>
            <a:endParaRPr lang="en-US" sz="2400" dirty="0"/>
          </a:p>
        </p:txBody>
      </p:sp>
    </p:spTree>
    <p:extLst>
      <p:ext uri="{BB962C8B-B14F-4D97-AF65-F5344CB8AC3E}">
        <p14:creationId xmlns:p14="http://schemas.microsoft.com/office/powerpoint/2010/main" val="877311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Role of Oxygen Impurities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6254185" cy="4157663"/>
          </a:xfrm>
        </p:spPr>
        <p:txBody>
          <a:bodyPr/>
          <a:lstStyle/>
          <a:p>
            <a:r>
              <a:rPr lang="en-US" sz="2400" dirty="0"/>
              <a:t>The behavior of these systems can be significantly affected by the presence of the oxide ion that might be resulting from contamination of the salt system</a:t>
            </a:r>
          </a:p>
          <a:p>
            <a:r>
              <a:rPr lang="en-US" sz="2400" dirty="0"/>
              <a:t>Actinide oxides, such as UO2, can precipitate out for oxygen concentrations of less than 1E-4 </a:t>
            </a:r>
          </a:p>
          <a:p>
            <a:r>
              <a:rPr lang="en-US" sz="2400" dirty="0"/>
              <a:t>Metal oxides have much higher melting points and therefore appear as insoluble components at operating temperatures</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863786" y="1968503"/>
            <a:ext cx="4718613" cy="4157663"/>
          </a:xfrm>
        </p:spPr>
        <p:txBody>
          <a:bodyPr/>
          <a:lstStyle/>
          <a:p>
            <a:r>
              <a:rPr lang="en-US" sz="2400" dirty="0"/>
              <a:t>ZrF4 was implemented as an oxygen getter in the original MSRE fuels</a:t>
            </a:r>
          </a:p>
          <a:p>
            <a:endParaRPr lang="en-US" sz="2400" dirty="0"/>
          </a:p>
        </p:txBody>
      </p:sp>
      <p:pic>
        <p:nvPicPr>
          <p:cNvPr id="5" name="Picture 4">
            <a:extLst>
              <a:ext uri="{FF2B5EF4-FFF2-40B4-BE49-F238E27FC236}">
                <a16:creationId xmlns:a16="http://schemas.microsoft.com/office/drawing/2014/main" id="{42854898-538F-034A-AC0E-4580AAFB83D1}"/>
              </a:ext>
            </a:extLst>
          </p:cNvPr>
          <p:cNvPicPr>
            <a:picLocks noChangeAspect="1"/>
          </p:cNvPicPr>
          <p:nvPr/>
        </p:nvPicPr>
        <p:blipFill>
          <a:blip r:embed="rId2"/>
          <a:stretch>
            <a:fillRect/>
          </a:stretch>
        </p:blipFill>
        <p:spPr>
          <a:xfrm>
            <a:off x="7692742" y="3386720"/>
            <a:ext cx="3060700" cy="431800"/>
          </a:xfrm>
          <a:prstGeom prst="rect">
            <a:avLst/>
          </a:prstGeom>
        </p:spPr>
      </p:pic>
      <p:pic>
        <p:nvPicPr>
          <p:cNvPr id="6" name="Picture 5">
            <a:extLst>
              <a:ext uri="{FF2B5EF4-FFF2-40B4-BE49-F238E27FC236}">
                <a16:creationId xmlns:a16="http://schemas.microsoft.com/office/drawing/2014/main" id="{545259AA-9310-D94E-A589-4ADAFEE53F6F}"/>
              </a:ext>
            </a:extLst>
          </p:cNvPr>
          <p:cNvPicPr>
            <a:picLocks noChangeAspect="1"/>
          </p:cNvPicPr>
          <p:nvPr/>
        </p:nvPicPr>
        <p:blipFill>
          <a:blip r:embed="rId3"/>
          <a:stretch>
            <a:fillRect/>
          </a:stretch>
        </p:blipFill>
        <p:spPr>
          <a:xfrm>
            <a:off x="7692742" y="3906721"/>
            <a:ext cx="3162300" cy="457200"/>
          </a:xfrm>
          <a:prstGeom prst="rect">
            <a:avLst/>
          </a:prstGeom>
        </p:spPr>
      </p:pic>
      <p:pic>
        <p:nvPicPr>
          <p:cNvPr id="7" name="Picture 6">
            <a:extLst>
              <a:ext uri="{FF2B5EF4-FFF2-40B4-BE49-F238E27FC236}">
                <a16:creationId xmlns:a16="http://schemas.microsoft.com/office/drawing/2014/main" id="{0AA12594-B6B3-8C4E-B514-7FDEA82E6FCC}"/>
              </a:ext>
            </a:extLst>
          </p:cNvPr>
          <p:cNvPicPr>
            <a:picLocks noChangeAspect="1"/>
          </p:cNvPicPr>
          <p:nvPr/>
        </p:nvPicPr>
        <p:blipFill>
          <a:blip r:embed="rId4"/>
          <a:stretch>
            <a:fillRect/>
          </a:stretch>
        </p:blipFill>
        <p:spPr>
          <a:xfrm>
            <a:off x="7688884" y="4448687"/>
            <a:ext cx="2959100" cy="482600"/>
          </a:xfrm>
          <a:prstGeom prst="rect">
            <a:avLst/>
          </a:prstGeom>
        </p:spPr>
      </p:pic>
    </p:spTree>
    <p:extLst>
      <p:ext uri="{BB962C8B-B14F-4D97-AF65-F5344CB8AC3E}">
        <p14:creationId xmlns:p14="http://schemas.microsoft.com/office/powerpoint/2010/main" val="1349436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Role of Oxygen Impurities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5837500" cy="4157663"/>
          </a:xfrm>
        </p:spPr>
        <p:txBody>
          <a:bodyPr/>
          <a:lstStyle/>
          <a:p>
            <a:r>
              <a:rPr lang="en-US" sz="2400" dirty="0"/>
              <a:t>Redox processes responsible for attack by fluoride mixtures on the alloys result in selective oxidation of the contained Cr</a:t>
            </a:r>
          </a:p>
          <a:p>
            <a:r>
              <a:rPr lang="en-US" sz="2400" dirty="0"/>
              <a:t>This removal of Cr from the alloy occurs primarily in regions of highest temperature</a:t>
            </a:r>
          </a:p>
          <a:p>
            <a:r>
              <a:rPr lang="en-US" sz="2400" dirty="0"/>
              <a:t>The rate of corrosion has been measured and was found to be controlled by the rate at which chromium diffuses to the surfaces undergoing attack</a:t>
            </a:r>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6301775" y="1968503"/>
            <a:ext cx="5384800" cy="4157663"/>
          </a:xfrm>
        </p:spPr>
        <p:txBody>
          <a:bodyPr/>
          <a:lstStyle/>
          <a:p>
            <a:r>
              <a:rPr lang="en-US" sz="2400" dirty="0"/>
              <a:t>Reaction of UF4 with structural metals (M) is strongly temperature dependent, and when the salt is circulated, a mechanism exists for mass transfer and continued attack</a:t>
            </a:r>
          </a:p>
          <a:p>
            <a:endParaRPr lang="en-US" sz="2400" dirty="0"/>
          </a:p>
          <a:p>
            <a:r>
              <a:rPr lang="en-US" sz="2400" dirty="0"/>
              <a:t>This reaction is of significance mainly in the case of alloys containing relatively large amounts of chromium</a:t>
            </a:r>
          </a:p>
          <a:p>
            <a:endParaRPr lang="en-US" sz="2400" dirty="0"/>
          </a:p>
          <a:p>
            <a:endParaRPr lang="en-US" sz="2400" dirty="0"/>
          </a:p>
        </p:txBody>
      </p:sp>
      <p:pic>
        <p:nvPicPr>
          <p:cNvPr id="5" name="Picture 4">
            <a:extLst>
              <a:ext uri="{FF2B5EF4-FFF2-40B4-BE49-F238E27FC236}">
                <a16:creationId xmlns:a16="http://schemas.microsoft.com/office/drawing/2014/main" id="{F5FF3399-2E15-0E4B-B53E-EF0BE5233571}"/>
              </a:ext>
            </a:extLst>
          </p:cNvPr>
          <p:cNvPicPr>
            <a:picLocks noChangeAspect="1"/>
          </p:cNvPicPr>
          <p:nvPr/>
        </p:nvPicPr>
        <p:blipFill>
          <a:blip r:embed="rId2"/>
          <a:stretch>
            <a:fillRect/>
          </a:stretch>
        </p:blipFill>
        <p:spPr>
          <a:xfrm>
            <a:off x="7454900" y="4242121"/>
            <a:ext cx="2870200" cy="457200"/>
          </a:xfrm>
          <a:prstGeom prst="rect">
            <a:avLst/>
          </a:prstGeom>
        </p:spPr>
      </p:pic>
    </p:spTree>
    <p:extLst>
      <p:ext uri="{BB962C8B-B14F-4D97-AF65-F5344CB8AC3E}">
        <p14:creationId xmlns:p14="http://schemas.microsoft.com/office/powerpoint/2010/main" val="201434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47CF-EAEA-5F40-93E5-30922295C42A}"/>
              </a:ext>
            </a:extLst>
          </p:cNvPr>
          <p:cNvSpPr>
            <a:spLocks noGrp="1"/>
          </p:cNvSpPr>
          <p:nvPr>
            <p:ph type="title"/>
          </p:nvPr>
        </p:nvSpPr>
        <p:spPr/>
        <p:txBody>
          <a:bodyPr/>
          <a:lstStyle/>
          <a:p>
            <a:r>
              <a:rPr lang="en-US"/>
              <a:t>molten salts</a:t>
            </a:r>
            <a:endParaRPr lang="en-US" dirty="0"/>
          </a:p>
        </p:txBody>
      </p:sp>
    </p:spTree>
    <p:extLst>
      <p:ext uri="{BB962C8B-B14F-4D97-AF65-F5344CB8AC3E}">
        <p14:creationId xmlns:p14="http://schemas.microsoft.com/office/powerpoint/2010/main" val="4063663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Control of Chemistry</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p:txBody>
          <a:bodyPr/>
          <a:lstStyle/>
          <a:p>
            <a:r>
              <a:rPr lang="en-US" sz="2400" dirty="0"/>
              <a:t>Avoiding corrosion in an MSR or in fuel-processing units with metallic components is significantly more challenging than avoiding corrosion in clean salt coolant applications</a:t>
            </a:r>
          </a:p>
          <a:p>
            <a:r>
              <a:rPr lang="en-US" sz="2400" dirty="0"/>
              <a:t>The dissolved uranium and other such species in the fuel salt result in the presence of additional corrosion mechanisms</a:t>
            </a:r>
          </a:p>
          <a:p>
            <a:endParaRPr lang="en-US" sz="2400" dirty="0"/>
          </a:p>
          <a:p>
            <a:endParaRPr lang="en-US" sz="2400" dirty="0"/>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r>
              <a:rPr lang="en-US" sz="2400" dirty="0"/>
              <a:t>In clean salt applications, these types of corrosion mechanisms can be reduced or eliminated by (1) using purified salts that do not contain chemical species that can transport chromium and other alloy constituents or (2) operating under chemically reducing conditions</a:t>
            </a:r>
          </a:p>
          <a:p>
            <a:r>
              <a:rPr lang="en-US" sz="2400" dirty="0"/>
              <a:t>Redox control could be accomplished by including an HF/H</a:t>
            </a:r>
            <a:r>
              <a:rPr lang="en-US" sz="2400" baseline="-25000" dirty="0"/>
              <a:t>2</a:t>
            </a:r>
            <a:r>
              <a:rPr lang="en-US" sz="2400" dirty="0"/>
              <a:t> mixture</a:t>
            </a:r>
          </a:p>
          <a:p>
            <a:pPr marL="0" indent="0">
              <a:buNone/>
            </a:pPr>
            <a:endParaRPr lang="en-US" sz="2400" dirty="0"/>
          </a:p>
          <a:p>
            <a:endParaRPr lang="en-US" sz="1400" dirty="0"/>
          </a:p>
        </p:txBody>
      </p:sp>
    </p:spTree>
    <p:extLst>
      <p:ext uri="{BB962C8B-B14F-4D97-AF65-F5344CB8AC3E}">
        <p14:creationId xmlns:p14="http://schemas.microsoft.com/office/powerpoint/2010/main" val="158281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15724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587120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46123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650357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846527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Molten Salt Reactors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396240" y="1968500"/>
            <a:ext cx="3718560" cy="4157663"/>
          </a:xfrm>
        </p:spPr>
        <p:txBody>
          <a:bodyPr/>
          <a:lstStyle/>
          <a:p>
            <a:pPr marL="0" indent="0">
              <a:buNone/>
            </a:pPr>
            <a:r>
              <a:rPr lang="en-US" sz="3200" b="1" dirty="0"/>
              <a:t>Salt Cooled Reactor</a:t>
            </a:r>
          </a:p>
          <a:p>
            <a:pPr marL="0" indent="0">
              <a:buNone/>
            </a:pPr>
            <a:r>
              <a:rPr lang="en-US" sz="2800" dirty="0"/>
              <a:t>Driven by some traditional fuel type in cladding, where the coolant is replaced with molten salt</a:t>
            </a:r>
          </a:p>
        </p:txBody>
      </p:sp>
      <p:sp>
        <p:nvSpPr>
          <p:cNvPr id="4" name="Content Placeholder 3">
            <a:extLst>
              <a:ext uri="{FF2B5EF4-FFF2-40B4-BE49-F238E27FC236}">
                <a16:creationId xmlns:a16="http://schemas.microsoft.com/office/drawing/2014/main" id="{D401AAF9-8215-DD42-A148-CD10AF4AF6A2}"/>
              </a:ext>
            </a:extLst>
          </p:cNvPr>
          <p:cNvSpPr>
            <a:spLocks noGrp="1"/>
          </p:cNvSpPr>
          <p:nvPr>
            <p:ph sz="half" idx="2"/>
          </p:nvPr>
        </p:nvSpPr>
        <p:spPr>
          <a:xfrm>
            <a:off x="4114800" y="1968500"/>
            <a:ext cx="3718560" cy="4157663"/>
          </a:xfrm>
        </p:spPr>
        <p:txBody>
          <a:bodyPr/>
          <a:lstStyle/>
          <a:p>
            <a:pPr marL="0" indent="0">
              <a:buNone/>
            </a:pPr>
            <a:r>
              <a:rPr lang="en-US" sz="3200" b="1" dirty="0"/>
              <a:t>Static Salt Fueled Reactor</a:t>
            </a:r>
          </a:p>
          <a:p>
            <a:pPr marL="0" indent="0">
              <a:buNone/>
            </a:pPr>
            <a:r>
              <a:rPr lang="en-US" sz="2800" dirty="0"/>
              <a:t>The fuel itself is a liquid actinide-salt mixture contained in a cladding, often coupled with a salt coolant</a:t>
            </a:r>
          </a:p>
        </p:txBody>
      </p:sp>
      <p:sp>
        <p:nvSpPr>
          <p:cNvPr id="5" name="Content Placeholder 3">
            <a:extLst>
              <a:ext uri="{FF2B5EF4-FFF2-40B4-BE49-F238E27FC236}">
                <a16:creationId xmlns:a16="http://schemas.microsoft.com/office/drawing/2014/main" id="{D381BEED-AA8C-C749-BC95-C25F4742A464}"/>
              </a:ext>
            </a:extLst>
          </p:cNvPr>
          <p:cNvSpPr txBox="1">
            <a:spLocks/>
          </p:cNvSpPr>
          <p:nvPr/>
        </p:nvSpPr>
        <p:spPr bwMode="auto">
          <a:xfrm>
            <a:off x="7833360" y="1973118"/>
            <a:ext cx="3721608" cy="415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457189" indent="-457189" algn="l" defTabSz="609585" rtl="0" eaLnBrk="1" fontAlgn="base" hangingPunct="1">
              <a:spcBef>
                <a:spcPct val="20000"/>
              </a:spcBef>
              <a:spcAft>
                <a:spcPct val="0"/>
              </a:spcAft>
              <a:buFont typeface="Arial" charset="0"/>
              <a:buChar char="•"/>
              <a:defRPr sz="3733" kern="1200">
                <a:solidFill>
                  <a:schemeClr val="tx1"/>
                </a:solidFill>
                <a:latin typeface="Arial"/>
                <a:ea typeface="ＭＳ Ｐゴシック" charset="0"/>
                <a:cs typeface="Arial"/>
              </a:defRPr>
            </a:lvl1pPr>
            <a:lvl2pPr marL="990575" indent="-380990" algn="l" defTabSz="609585" rtl="0" eaLnBrk="1" fontAlgn="base" hangingPunct="1">
              <a:spcBef>
                <a:spcPct val="20000"/>
              </a:spcBef>
              <a:spcAft>
                <a:spcPct val="0"/>
              </a:spcAft>
              <a:buFont typeface="Arial" charset="0"/>
              <a:buChar char="–"/>
              <a:defRPr sz="3200" kern="1200">
                <a:solidFill>
                  <a:schemeClr val="tx1"/>
                </a:solidFill>
                <a:latin typeface="Arial"/>
                <a:ea typeface="ＭＳ Ｐゴシック" charset="0"/>
                <a:cs typeface="Arial"/>
              </a:defRPr>
            </a:lvl2pPr>
            <a:lvl3pPr marL="1523962" indent="-304792" algn="l" defTabSz="609585" rtl="0" eaLnBrk="1" fontAlgn="base" hangingPunct="1">
              <a:spcBef>
                <a:spcPct val="20000"/>
              </a:spcBef>
              <a:spcAft>
                <a:spcPct val="0"/>
              </a:spcAft>
              <a:buFont typeface="Arial" charset="0"/>
              <a:buChar char="•"/>
              <a:defRPr sz="2667" kern="1200">
                <a:solidFill>
                  <a:schemeClr val="tx1"/>
                </a:solidFill>
                <a:latin typeface="Arial"/>
                <a:ea typeface="ＭＳ Ｐゴシック" charset="0"/>
                <a:cs typeface="Arial"/>
              </a:defRPr>
            </a:lvl3pPr>
            <a:lvl4pPr marL="2133547"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4pPr>
            <a:lvl5pPr marL="2743131" indent="-304792" algn="l" defTabSz="609585"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4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4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4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3200" b="1" dirty="0"/>
              <a:t>Flowing Salt Fueled Reactor</a:t>
            </a:r>
          </a:p>
          <a:p>
            <a:pPr marL="0" indent="0">
              <a:buNone/>
            </a:pPr>
            <a:r>
              <a:rPr lang="en-US" sz="2800" dirty="0"/>
              <a:t>The fuel itself is a liquid actinide-salt mixture which flows in a loops through the core and doubles as the coolant</a:t>
            </a:r>
          </a:p>
        </p:txBody>
      </p:sp>
    </p:spTree>
    <p:extLst>
      <p:ext uri="{BB962C8B-B14F-4D97-AF65-F5344CB8AC3E}">
        <p14:creationId xmlns:p14="http://schemas.microsoft.com/office/powerpoint/2010/main" val="3313967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27519-760B-D940-88C3-16F995F391B5}"/>
              </a:ext>
            </a:extLst>
          </p:cNvPr>
          <p:cNvSpPr>
            <a:spLocks noGrp="1"/>
          </p:cNvSpPr>
          <p:nvPr>
            <p:ph type="title"/>
          </p:nvPr>
        </p:nvSpPr>
        <p:spPr/>
        <p:txBody>
          <a:bodyPr/>
          <a:lstStyle/>
          <a:p>
            <a:r>
              <a:rPr lang="en-US" dirty="0"/>
              <a:t>Molten Salt Applications</a:t>
            </a:r>
          </a:p>
        </p:txBody>
      </p:sp>
      <p:pic>
        <p:nvPicPr>
          <p:cNvPr id="5" name="Picture 4">
            <a:extLst>
              <a:ext uri="{FF2B5EF4-FFF2-40B4-BE49-F238E27FC236}">
                <a16:creationId xmlns:a16="http://schemas.microsoft.com/office/drawing/2014/main" id="{198251E5-3F59-3A4E-B696-238914092A29}"/>
              </a:ext>
            </a:extLst>
          </p:cNvPr>
          <p:cNvPicPr>
            <a:picLocks noChangeAspect="1"/>
          </p:cNvPicPr>
          <p:nvPr/>
        </p:nvPicPr>
        <p:blipFill>
          <a:blip r:embed="rId2"/>
          <a:stretch>
            <a:fillRect/>
          </a:stretch>
        </p:blipFill>
        <p:spPr>
          <a:xfrm>
            <a:off x="1606550" y="2145293"/>
            <a:ext cx="8978900" cy="3949700"/>
          </a:xfrm>
          <a:prstGeom prst="rect">
            <a:avLst/>
          </a:prstGeom>
        </p:spPr>
      </p:pic>
    </p:spTree>
    <p:extLst>
      <p:ext uri="{BB962C8B-B14F-4D97-AF65-F5344CB8AC3E}">
        <p14:creationId xmlns:p14="http://schemas.microsoft.com/office/powerpoint/2010/main" val="1838098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2BE4-B8E5-5F4B-8DFD-20F98F23A902}"/>
              </a:ext>
            </a:extLst>
          </p:cNvPr>
          <p:cNvSpPr>
            <a:spLocks noGrp="1"/>
          </p:cNvSpPr>
          <p:nvPr>
            <p:ph type="title"/>
          </p:nvPr>
        </p:nvSpPr>
        <p:spPr/>
        <p:txBody>
          <a:bodyPr/>
          <a:lstStyle/>
          <a:p>
            <a:r>
              <a:rPr lang="en-US" dirty="0"/>
              <a:t>Benefits of MSRs</a:t>
            </a:r>
          </a:p>
        </p:txBody>
      </p:sp>
      <p:sp>
        <p:nvSpPr>
          <p:cNvPr id="3" name="Content Placeholder 2">
            <a:extLst>
              <a:ext uri="{FF2B5EF4-FFF2-40B4-BE49-F238E27FC236}">
                <a16:creationId xmlns:a16="http://schemas.microsoft.com/office/drawing/2014/main" id="{4A01A847-62EE-0A49-B7A6-167BDFCDE5E4}"/>
              </a:ext>
            </a:extLst>
          </p:cNvPr>
          <p:cNvSpPr>
            <a:spLocks noGrp="1"/>
          </p:cNvSpPr>
          <p:nvPr>
            <p:ph sz="half" idx="1"/>
          </p:nvPr>
        </p:nvSpPr>
        <p:spPr>
          <a:xfrm>
            <a:off x="609599" y="1968503"/>
            <a:ext cx="5936673" cy="4157663"/>
          </a:xfrm>
        </p:spPr>
        <p:txBody>
          <a:bodyPr/>
          <a:lstStyle/>
          <a:p>
            <a:r>
              <a:rPr lang="en-US" sz="2000" dirty="0"/>
              <a:t>MSRs operate at or close to atmospheric pressure, rather than the 75-150 times atmospheric pressure of typical light-water reactors (LWR)</a:t>
            </a:r>
          </a:p>
          <a:p>
            <a:r>
              <a:rPr lang="en-US" sz="2000" dirty="0"/>
              <a:t>This reduces the large, expensive containment structures used for LWRs</a:t>
            </a:r>
          </a:p>
          <a:p>
            <a:r>
              <a:rPr lang="en-US" sz="2000" dirty="0"/>
              <a:t>Radioactive fission gases can be naturally absorbed into the molten salt</a:t>
            </a:r>
          </a:p>
          <a:p>
            <a:r>
              <a:rPr lang="en-US" sz="2000" dirty="0"/>
              <a:t>MSRs can have higher operating temperatures than a traditional LWR, providing higher electricity-generation efficiency, the possibility of grid-storage facilities, economical hydrogen production and, in some cases, process-heat opportunities. </a:t>
            </a:r>
          </a:p>
        </p:txBody>
      </p:sp>
      <p:pic>
        <p:nvPicPr>
          <p:cNvPr id="5" name="Content Placeholder 4">
            <a:extLst>
              <a:ext uri="{FF2B5EF4-FFF2-40B4-BE49-F238E27FC236}">
                <a16:creationId xmlns:a16="http://schemas.microsoft.com/office/drawing/2014/main" id="{BD429F3F-9BD0-FB43-8A5A-9A86AE102991}"/>
              </a:ext>
            </a:extLst>
          </p:cNvPr>
          <p:cNvPicPr>
            <a:picLocks noGrp="1" noChangeAspect="1"/>
          </p:cNvPicPr>
          <p:nvPr>
            <p:ph sz="half" idx="2"/>
          </p:nvPr>
        </p:nvPicPr>
        <p:blipFill>
          <a:blip r:embed="rId2"/>
          <a:stretch>
            <a:fillRect/>
          </a:stretch>
        </p:blipFill>
        <p:spPr>
          <a:xfrm>
            <a:off x="6672584" y="2072905"/>
            <a:ext cx="4909815" cy="3600531"/>
          </a:xfrm>
          <a:prstGeom prst="rect">
            <a:avLst/>
          </a:prstGeom>
        </p:spPr>
      </p:pic>
    </p:spTree>
    <p:extLst>
      <p:ext uri="{BB962C8B-B14F-4D97-AF65-F5344CB8AC3E}">
        <p14:creationId xmlns:p14="http://schemas.microsoft.com/office/powerpoint/2010/main" val="3510902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621A-9576-D042-A60D-D265E2CFD614}"/>
              </a:ext>
            </a:extLst>
          </p:cNvPr>
          <p:cNvSpPr>
            <a:spLocks noGrp="1"/>
          </p:cNvSpPr>
          <p:nvPr>
            <p:ph type="title"/>
          </p:nvPr>
        </p:nvSpPr>
        <p:spPr/>
        <p:txBody>
          <a:bodyPr/>
          <a:lstStyle/>
          <a:p>
            <a:r>
              <a:rPr lang="en-US" dirty="0"/>
              <a:t>Challenges of MSRs</a:t>
            </a:r>
          </a:p>
        </p:txBody>
      </p:sp>
      <p:sp>
        <p:nvSpPr>
          <p:cNvPr id="3" name="Content Placeholder 2">
            <a:extLst>
              <a:ext uri="{FF2B5EF4-FFF2-40B4-BE49-F238E27FC236}">
                <a16:creationId xmlns:a16="http://schemas.microsoft.com/office/drawing/2014/main" id="{240B5217-6046-DF42-B686-1794F5478966}"/>
              </a:ext>
            </a:extLst>
          </p:cNvPr>
          <p:cNvSpPr>
            <a:spLocks noGrp="1"/>
          </p:cNvSpPr>
          <p:nvPr>
            <p:ph sz="half" idx="1"/>
          </p:nvPr>
        </p:nvSpPr>
        <p:spPr>
          <a:xfrm>
            <a:off x="609600" y="1968503"/>
            <a:ext cx="5942152" cy="4157663"/>
          </a:xfrm>
        </p:spPr>
        <p:txBody>
          <a:bodyPr/>
          <a:lstStyle/>
          <a:p>
            <a:r>
              <a:rPr lang="en-US" sz="2400" dirty="0"/>
              <a:t>The corrosivity of hot salts can break down cladding components and leech alloying elements</a:t>
            </a:r>
          </a:p>
          <a:p>
            <a:r>
              <a:rPr lang="en-US" sz="2400" dirty="0"/>
              <a:t>The changing chemical composition of the salt as it is transmuted by reactor radiation leads to changing properties</a:t>
            </a:r>
          </a:p>
          <a:p>
            <a:r>
              <a:rPr lang="en-US" sz="2400" dirty="0"/>
              <a:t>The processing of liquid </a:t>
            </a:r>
            <a:r>
              <a:rPr lang="en-US" sz="2400" dirty="0" err="1"/>
              <a:t>transuranium</a:t>
            </a:r>
            <a:r>
              <a:rPr lang="en-US" sz="2400" dirty="0"/>
              <a:t> molten salt fuel from the current spent fuel and of the on-line reprocessing of MSR fuel need to be solved</a:t>
            </a:r>
          </a:p>
          <a:p>
            <a:endParaRPr lang="en-US" sz="2400" dirty="0"/>
          </a:p>
          <a:p>
            <a:endParaRPr lang="en-US" sz="2400" dirty="0"/>
          </a:p>
        </p:txBody>
      </p:sp>
      <p:pic>
        <p:nvPicPr>
          <p:cNvPr id="5" name="Content Placeholder 4">
            <a:extLst>
              <a:ext uri="{FF2B5EF4-FFF2-40B4-BE49-F238E27FC236}">
                <a16:creationId xmlns:a16="http://schemas.microsoft.com/office/drawing/2014/main" id="{63D4259E-06C7-464D-B5FE-DB23A93A6909}"/>
              </a:ext>
            </a:extLst>
          </p:cNvPr>
          <p:cNvPicPr>
            <a:picLocks noGrp="1" noChangeAspect="1"/>
          </p:cNvPicPr>
          <p:nvPr>
            <p:ph sz="half" idx="2"/>
          </p:nvPr>
        </p:nvPicPr>
        <p:blipFill>
          <a:blip r:embed="rId2"/>
          <a:stretch>
            <a:fillRect/>
          </a:stretch>
        </p:blipFill>
        <p:spPr>
          <a:xfrm>
            <a:off x="6551752" y="2315970"/>
            <a:ext cx="5124165" cy="3295122"/>
          </a:xfrm>
          <a:prstGeom prst="rect">
            <a:avLst/>
          </a:prstGeom>
        </p:spPr>
      </p:pic>
    </p:spTree>
    <p:extLst>
      <p:ext uri="{BB962C8B-B14F-4D97-AF65-F5344CB8AC3E}">
        <p14:creationId xmlns:p14="http://schemas.microsoft.com/office/powerpoint/2010/main" val="145302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Beginning of MSRs</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6061364" cy="4157663"/>
          </a:xfrm>
        </p:spPr>
        <p:txBody>
          <a:bodyPr/>
          <a:lstStyle/>
          <a:p>
            <a:r>
              <a:rPr lang="en-US" sz="2400" dirty="0"/>
              <a:t>Aircraft Reactor Experiment was a 2.5 </a:t>
            </a:r>
            <a:r>
              <a:rPr lang="en-US" sz="2400" dirty="0" err="1"/>
              <a:t>MWth</a:t>
            </a:r>
            <a:r>
              <a:rPr lang="en-US" sz="2400" dirty="0"/>
              <a:t> thermal-spectrum nuclear reactor experiment designed to attain a high power density and high output temperature for use as an engine in a nuclear-powered bomber aircraft</a:t>
            </a:r>
          </a:p>
          <a:p>
            <a:r>
              <a:rPr lang="en-US" sz="2400" dirty="0"/>
              <a:t>It used the molten fluoride salt NaF-ZrF4-UF4 (53-41-6 </a:t>
            </a:r>
            <a:r>
              <a:rPr lang="en-US" sz="2400" dirty="0" err="1"/>
              <a:t>mol</a:t>
            </a:r>
            <a:r>
              <a:rPr lang="en-US" sz="2400" dirty="0"/>
              <a:t>%) as fuel, was moderated by a hexagonal-configuration beryllium oxide (</a:t>
            </a:r>
            <a:r>
              <a:rPr lang="en-US" sz="2400" dirty="0" err="1"/>
              <a:t>BeO</a:t>
            </a:r>
            <a:r>
              <a:rPr lang="en-US" sz="2400" dirty="0"/>
              <a:t>), and had a peak temperature of 860C</a:t>
            </a:r>
          </a:p>
        </p:txBody>
      </p:sp>
      <p:pic>
        <p:nvPicPr>
          <p:cNvPr id="5" name="Content Placeholder 4">
            <a:extLst>
              <a:ext uri="{FF2B5EF4-FFF2-40B4-BE49-F238E27FC236}">
                <a16:creationId xmlns:a16="http://schemas.microsoft.com/office/drawing/2014/main" id="{DCAE0630-166D-674F-A272-6F7153D65BBC}"/>
              </a:ext>
            </a:extLst>
          </p:cNvPr>
          <p:cNvPicPr>
            <a:picLocks noGrp="1" noChangeAspect="1"/>
          </p:cNvPicPr>
          <p:nvPr>
            <p:ph sz="half" idx="2"/>
          </p:nvPr>
        </p:nvPicPr>
        <p:blipFill>
          <a:blip r:embed="rId2"/>
          <a:stretch>
            <a:fillRect/>
          </a:stretch>
        </p:blipFill>
        <p:spPr>
          <a:xfrm>
            <a:off x="6670675" y="2185756"/>
            <a:ext cx="4911725" cy="3723150"/>
          </a:xfrm>
          <a:prstGeom prst="rect">
            <a:avLst/>
          </a:prstGeom>
        </p:spPr>
      </p:pic>
    </p:spTree>
    <p:extLst>
      <p:ext uri="{BB962C8B-B14F-4D97-AF65-F5344CB8AC3E}">
        <p14:creationId xmlns:p14="http://schemas.microsoft.com/office/powerpoint/2010/main" val="3231989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MSRE</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599" y="1968503"/>
            <a:ext cx="6809509" cy="4157663"/>
          </a:xfrm>
        </p:spPr>
        <p:txBody>
          <a:bodyPr/>
          <a:lstStyle/>
          <a:p>
            <a:r>
              <a:rPr lang="en-US" sz="2800" dirty="0"/>
              <a:t>The Molten-Salt Reactor Experiment (MSRE) was an experimental molten salt reactor at the Oak Ridge National Laboratory (ORNL); constructed by 1964, it went critical in 1965 and was operated until 1969</a:t>
            </a:r>
          </a:p>
        </p:txBody>
      </p:sp>
      <p:pic>
        <p:nvPicPr>
          <p:cNvPr id="5" name="Content Placeholder 4">
            <a:extLst>
              <a:ext uri="{FF2B5EF4-FFF2-40B4-BE49-F238E27FC236}">
                <a16:creationId xmlns:a16="http://schemas.microsoft.com/office/drawing/2014/main" id="{4F2A279C-E500-E640-B350-5793FBEB793F}"/>
              </a:ext>
            </a:extLst>
          </p:cNvPr>
          <p:cNvPicPr>
            <a:picLocks noGrp="1" noChangeAspect="1"/>
          </p:cNvPicPr>
          <p:nvPr>
            <p:ph sz="half" idx="2"/>
          </p:nvPr>
        </p:nvPicPr>
        <p:blipFill>
          <a:blip r:embed="rId2"/>
          <a:stretch>
            <a:fillRect/>
          </a:stretch>
        </p:blipFill>
        <p:spPr>
          <a:xfrm>
            <a:off x="7791342" y="720675"/>
            <a:ext cx="3212631" cy="2495650"/>
          </a:xfrm>
          <a:prstGeom prst="rect">
            <a:avLst/>
          </a:prstGeom>
        </p:spPr>
      </p:pic>
      <p:pic>
        <p:nvPicPr>
          <p:cNvPr id="6" name="Picture 5">
            <a:extLst>
              <a:ext uri="{FF2B5EF4-FFF2-40B4-BE49-F238E27FC236}">
                <a16:creationId xmlns:a16="http://schemas.microsoft.com/office/drawing/2014/main" id="{66160F68-A143-3148-ACD9-6EFB81C5B18E}"/>
              </a:ext>
            </a:extLst>
          </p:cNvPr>
          <p:cNvPicPr>
            <a:picLocks noChangeAspect="1"/>
          </p:cNvPicPr>
          <p:nvPr/>
        </p:nvPicPr>
        <p:blipFill>
          <a:blip r:embed="rId3"/>
          <a:stretch>
            <a:fillRect/>
          </a:stretch>
        </p:blipFill>
        <p:spPr>
          <a:xfrm>
            <a:off x="7791342" y="3501736"/>
            <a:ext cx="3296740" cy="3162390"/>
          </a:xfrm>
          <a:prstGeom prst="rect">
            <a:avLst/>
          </a:prstGeom>
        </p:spPr>
      </p:pic>
    </p:spTree>
    <p:extLst>
      <p:ext uri="{BB962C8B-B14F-4D97-AF65-F5344CB8AC3E}">
        <p14:creationId xmlns:p14="http://schemas.microsoft.com/office/powerpoint/2010/main" val="835098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DC57-3073-184C-84B8-3CE90BA1FD7F}"/>
              </a:ext>
            </a:extLst>
          </p:cNvPr>
          <p:cNvSpPr>
            <a:spLocks noGrp="1"/>
          </p:cNvSpPr>
          <p:nvPr>
            <p:ph type="title"/>
          </p:nvPr>
        </p:nvSpPr>
        <p:spPr/>
        <p:txBody>
          <a:bodyPr/>
          <a:lstStyle/>
          <a:p>
            <a:r>
              <a:rPr lang="en-US" dirty="0"/>
              <a:t>MSRE</a:t>
            </a:r>
          </a:p>
        </p:txBody>
      </p:sp>
      <p:sp>
        <p:nvSpPr>
          <p:cNvPr id="3" name="Content Placeholder 2">
            <a:extLst>
              <a:ext uri="{FF2B5EF4-FFF2-40B4-BE49-F238E27FC236}">
                <a16:creationId xmlns:a16="http://schemas.microsoft.com/office/drawing/2014/main" id="{19A2A207-DD9D-444F-8B50-F8248AA755E2}"/>
              </a:ext>
            </a:extLst>
          </p:cNvPr>
          <p:cNvSpPr>
            <a:spLocks noGrp="1"/>
          </p:cNvSpPr>
          <p:nvPr>
            <p:ph sz="half" idx="1"/>
          </p:nvPr>
        </p:nvSpPr>
        <p:spPr>
          <a:xfrm>
            <a:off x="609600" y="1968503"/>
            <a:ext cx="5715000" cy="4157663"/>
          </a:xfrm>
        </p:spPr>
        <p:txBody>
          <a:bodyPr/>
          <a:lstStyle/>
          <a:p>
            <a:r>
              <a:rPr lang="en-US" sz="2800" dirty="0"/>
              <a:t>MSRE was a circulating fuel type, utilizing LiF-BeF</a:t>
            </a:r>
            <a:r>
              <a:rPr lang="en-US" sz="2800" baseline="-25000" dirty="0"/>
              <a:t>2</a:t>
            </a:r>
            <a:r>
              <a:rPr lang="en-US" sz="2800" dirty="0"/>
              <a:t>-ZrF</a:t>
            </a:r>
            <a:r>
              <a:rPr lang="en-US" sz="2800" baseline="-25000" dirty="0"/>
              <a:t>4</a:t>
            </a:r>
            <a:r>
              <a:rPr lang="en-US" sz="2800" dirty="0"/>
              <a:t>-UF</a:t>
            </a:r>
            <a:r>
              <a:rPr lang="en-US" sz="2800" baseline="-25000" dirty="0"/>
              <a:t>4</a:t>
            </a:r>
          </a:p>
          <a:p>
            <a:r>
              <a:rPr lang="en-US" sz="2800" dirty="0"/>
              <a:t>The secondary coolant salt was LiF-BeF</a:t>
            </a:r>
            <a:r>
              <a:rPr lang="en-US" sz="2800" baseline="-25000" dirty="0"/>
              <a:t>2 </a:t>
            </a:r>
            <a:r>
              <a:rPr lang="en-US" sz="2800" dirty="0"/>
              <a:t>(</a:t>
            </a:r>
            <a:r>
              <a:rPr lang="en-US" sz="2800" dirty="0" err="1"/>
              <a:t>FLiBe</a:t>
            </a:r>
            <a:r>
              <a:rPr lang="en-US" sz="2800" dirty="0"/>
              <a:t>), and the moderator was graphite</a:t>
            </a:r>
          </a:p>
          <a:p>
            <a:r>
              <a:rPr lang="en-US" sz="2800" dirty="0"/>
              <a:t>Salt-facing component were made of Hastelloy-N, which is a low chromium, nickel–molybdenum alloy</a:t>
            </a:r>
          </a:p>
        </p:txBody>
      </p:sp>
      <p:pic>
        <p:nvPicPr>
          <p:cNvPr id="5" name="Content Placeholder 4">
            <a:extLst>
              <a:ext uri="{FF2B5EF4-FFF2-40B4-BE49-F238E27FC236}">
                <a16:creationId xmlns:a16="http://schemas.microsoft.com/office/drawing/2014/main" id="{826BCD02-D8C0-F849-A65B-547A081B5B3A}"/>
              </a:ext>
            </a:extLst>
          </p:cNvPr>
          <p:cNvPicPr>
            <a:picLocks noGrp="1" noChangeAspect="1"/>
          </p:cNvPicPr>
          <p:nvPr>
            <p:ph sz="half" idx="2"/>
          </p:nvPr>
        </p:nvPicPr>
        <p:blipFill>
          <a:blip r:embed="rId2"/>
          <a:stretch>
            <a:fillRect/>
          </a:stretch>
        </p:blipFill>
        <p:spPr>
          <a:xfrm>
            <a:off x="6324600" y="2034381"/>
            <a:ext cx="5130800" cy="4025900"/>
          </a:xfrm>
          <a:prstGeom prst="rect">
            <a:avLst/>
          </a:prstGeom>
        </p:spPr>
      </p:pic>
    </p:spTree>
    <p:extLst>
      <p:ext uri="{BB962C8B-B14F-4D97-AF65-F5344CB8AC3E}">
        <p14:creationId xmlns:p14="http://schemas.microsoft.com/office/powerpoint/2010/main" val="1221049800"/>
      </p:ext>
    </p:extLst>
  </p:cSld>
  <p:clrMapOvr>
    <a:masterClrMapping/>
  </p:clrMapOvr>
</p:sld>
</file>

<file path=ppt/theme/theme1.xml><?xml version="1.0" encoding="utf-8"?>
<a:theme xmlns:a="http://schemas.openxmlformats.org/drawingml/2006/main" name="1_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1303</TotalTime>
  <Words>1426</Words>
  <Application>Microsoft Macintosh PowerPoint</Application>
  <PresentationFormat>Widescreen</PresentationFormat>
  <Paragraphs>88</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ＭＳ Ｐゴシック</vt:lpstr>
      <vt:lpstr>Arial</vt:lpstr>
      <vt:lpstr>Calibri</vt:lpstr>
      <vt:lpstr>Symbol</vt:lpstr>
      <vt:lpstr>1_NCStateU-horizontal-left-logo</vt:lpstr>
      <vt:lpstr>NE 591: Advanced Reactor Materials</vt:lpstr>
      <vt:lpstr>molten salts</vt:lpstr>
      <vt:lpstr>Molten Salt Reactors</vt:lpstr>
      <vt:lpstr>Molten Salt Applications</vt:lpstr>
      <vt:lpstr>Benefits of MSRs</vt:lpstr>
      <vt:lpstr>Challenges of MSRs</vt:lpstr>
      <vt:lpstr>Beginning of MSRs</vt:lpstr>
      <vt:lpstr>MSRE</vt:lpstr>
      <vt:lpstr>MSRE</vt:lpstr>
      <vt:lpstr>Neutron Economy</vt:lpstr>
      <vt:lpstr>Fast Spectrum MSRs</vt:lpstr>
      <vt:lpstr>MSR Fuels</vt:lpstr>
      <vt:lpstr>Solubility</vt:lpstr>
      <vt:lpstr>Low Viscosity</vt:lpstr>
      <vt:lpstr>Heat Capacity and Thermal Conductivity</vt:lpstr>
      <vt:lpstr>Vapor Pressure (Volatility)</vt:lpstr>
      <vt:lpstr>Chemical Compatibility</vt:lpstr>
      <vt:lpstr>Role of Oxygen Impurities</vt:lpstr>
      <vt:lpstr>Role of Oxygen Impurities</vt:lpstr>
      <vt:lpstr>Control of Chemistry</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 591: Advanced Reactor Materials</dc:title>
  <dc:creator>Benjamin W. Beeler</dc:creator>
  <cp:lastModifiedBy>Benjamin W. Beeler</cp:lastModifiedBy>
  <cp:revision>28</cp:revision>
  <dcterms:created xsi:type="dcterms:W3CDTF">2021-06-30T18:29:00Z</dcterms:created>
  <dcterms:modified xsi:type="dcterms:W3CDTF">2021-08-04T11:21:36Z</dcterms:modified>
</cp:coreProperties>
</file>